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mic Sans MS" panose="030F0702030302020204" pitchFamily="66" charset="0"/>
      <p:regular r:id="rId21"/>
      <p:bold r:id="rId22"/>
      <p:italic r:id="rId23"/>
      <p:boldItalic r:id="rId24"/>
    </p:embeddedFont>
    <p:embeddedFont>
      <p:font typeface="Overlock" panose="02010600030101010101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1430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5fbbdd32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5fbbdd32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45fbbdd32e_0_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5fbbdd32e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5fbbdd32e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45fbbdd32e_0_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5fbbdd32e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5fbbdd32e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45fbbdd32e_0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5fbbdd32e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5fbbdd32e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45fbbdd32e_0_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5fbbdd32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5fbbdd32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g45fbbdd32e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5fbbdd32e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5fbbdd32e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g45fbbdd32e_0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Arial"/>
              <a:buNone/>
              <a:defRPr sz="20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4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25406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4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25406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4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4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4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25406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4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4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3200"/>
              <a:buFont typeface="Arial"/>
              <a:buNone/>
              <a:defRPr sz="24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  <a:defRPr sz="20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None/>
              <a:defRPr sz="18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None/>
              <a:defRPr sz="16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None/>
              <a:defRPr sz="16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3200"/>
              <a:buFont typeface="Arial"/>
              <a:buNone/>
              <a:defRPr sz="24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  <a:defRPr sz="20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None/>
              <a:defRPr sz="18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None/>
              <a:defRPr sz="16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None/>
              <a:defRPr sz="16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rgbClr val="25406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rgbClr val="25406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20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25406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rgbClr val="254061"/>
              </a:buClr>
              <a:buSzPts val="3200"/>
              <a:buFont typeface="Arial"/>
              <a:buNone/>
              <a:defRPr sz="1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  <a:defRPr sz="12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None/>
              <a:defRPr sz="1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None/>
              <a:defRPr sz="9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None/>
              <a:defRPr sz="9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2000" b="1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32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rgbClr val="254061"/>
              </a:buClr>
              <a:buSzPts val="3200"/>
              <a:buFont typeface="Arial"/>
              <a:buNone/>
              <a:defRPr sz="1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  <a:defRPr sz="12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None/>
              <a:defRPr sz="1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None/>
              <a:defRPr sz="9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None/>
              <a:defRPr sz="9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1400"/>
              <a:buFont typeface="Arial"/>
              <a:buNone/>
              <a:defRPr sz="4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25406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25406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25406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25406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/>
          <p:nvPr/>
        </p:nvSpPr>
        <p:spPr>
          <a:xfrm>
            <a:off x="3962400" y="6248400"/>
            <a:ext cx="495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WEST VIRGINIA UNIVERSITY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LANE DEPARTMENT OF COMPUTER SCIENCE AND ELECTRICAL ENGINEERING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HSL_and_HSV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91875" y="1707881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45720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r>
              <a:rPr lang="en-US">
                <a:latin typeface="Overlock"/>
                <a:ea typeface="Overlock"/>
                <a:cs typeface="Overlock"/>
                <a:sym typeface="Overlock"/>
              </a:rPr>
              <a:t>Morning Glory Detection </a:t>
            </a:r>
            <a:endParaRPr>
              <a:latin typeface="Overlock"/>
              <a:ea typeface="Overlock"/>
              <a:cs typeface="Overlock"/>
              <a:sym typeface="Overlock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endParaRPr>
              <a:latin typeface="Overlock"/>
              <a:ea typeface="Overlock"/>
              <a:cs typeface="Overlock"/>
              <a:sym typeface="Overlock"/>
            </a:endParaRPr>
          </a:p>
          <a:p>
            <a:pPr marL="5029200" marR="0" lvl="0" indent="45720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endParaRPr sz="1600" b="0" i="0" u="none" strike="noStrike" cap="none">
              <a:solidFill>
                <a:srgbClr val="25406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1143000" y="3824925"/>
            <a:ext cx="6705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Font typeface="Arial"/>
              <a:buNone/>
            </a:pPr>
            <a:r>
              <a:rPr lang="en-US" sz="20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Jinge Wan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Font typeface="Arial"/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457200" y="1066800"/>
            <a:ext cx="8001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65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r>
              <a:rPr lang="en-US">
                <a:solidFill>
                  <a:srgbClr val="000000"/>
                </a:solidFill>
              </a:rPr>
              <a:t>mask</a:t>
            </a:r>
            <a:endParaRPr sz="2800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6477000" y="4572000"/>
            <a:ext cx="1905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is Associative Classification?</a:t>
            </a:r>
            <a:endParaRPr sz="1200" b="0" i="0" u="none" strike="noStrike" cap="none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700" y="1614300"/>
            <a:ext cx="3526525" cy="2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2100" y="1643188"/>
            <a:ext cx="3656099" cy="242862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 txBox="1"/>
          <p:nvPr/>
        </p:nvSpPr>
        <p:spPr>
          <a:xfrm>
            <a:off x="678675" y="4223425"/>
            <a:ext cx="7659300" cy="9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After segmentation by Kmeans, I generate the binary mask of the image (Left). Shadow region is 0, the rest are 1s.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Then I use the original image piont multiply the mask to get the shadow removal image (Right).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Detection</a:t>
            </a:r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600200"/>
            <a:ext cx="5613151" cy="374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/>
        </p:nvSpPr>
        <p:spPr>
          <a:xfrm>
            <a:off x="6338325" y="1732875"/>
            <a:ext cx="2180100" cy="34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 transfer the shadow removal image to the HSV color space.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display on the left is the Hue space.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Purple- wise color, the color of the morning glory, has significant representation in the Hue space.(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https://en.wikipedia.org/wiki/HSL_and_HSV</a:t>
            </a:r>
            <a:r>
              <a:rPr lang="en-US"/>
              <a:t>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xfrm>
            <a:off x="457200" y="1417650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03875"/>
            <a:ext cx="5862775" cy="3908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/>
          <p:nvPr/>
        </p:nvSpPr>
        <p:spPr>
          <a:xfrm>
            <a:off x="6446600" y="1581300"/>
            <a:ext cx="2158500" cy="38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red rectangles reveal the false detection.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blue one is the ideal result.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Comparison</a:t>
            </a:r>
            <a:endParaRPr/>
          </a:p>
        </p:txBody>
      </p:sp>
      <p:sp>
        <p:nvSpPr>
          <p:cNvPr id="158" name="Google Shape;158;p25"/>
          <p:cNvSpPr txBox="1">
            <a:spLocks noGrp="1"/>
          </p:cNvSpPr>
          <p:nvPr>
            <p:ph type="body" idx="1"/>
          </p:nvPr>
        </p:nvSpPr>
        <p:spPr>
          <a:xfrm>
            <a:off x="457200" y="1361975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361975"/>
            <a:ext cx="3797699" cy="253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4680" y="1345138"/>
            <a:ext cx="3852120" cy="256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" y="4213381"/>
            <a:ext cx="3797701" cy="253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34676" y="4213387"/>
            <a:ext cx="3852126" cy="257071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5"/>
          <p:cNvSpPr txBox="1"/>
          <p:nvPr/>
        </p:nvSpPr>
        <p:spPr>
          <a:xfrm>
            <a:off x="457200" y="1054300"/>
            <a:ext cx="1248900" cy="1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k=2</a:t>
            </a:r>
            <a:endParaRPr/>
          </a:p>
        </p:txBody>
      </p:sp>
      <p:sp>
        <p:nvSpPr>
          <p:cNvPr id="164" name="Google Shape;164;p25"/>
          <p:cNvSpPr txBox="1"/>
          <p:nvPr/>
        </p:nvSpPr>
        <p:spPr>
          <a:xfrm>
            <a:off x="4834675" y="1054300"/>
            <a:ext cx="1248900" cy="1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k=4</a:t>
            </a:r>
            <a:endParaRPr/>
          </a:p>
        </p:txBody>
      </p:sp>
      <p:sp>
        <p:nvSpPr>
          <p:cNvPr id="165" name="Google Shape;165;p25"/>
          <p:cNvSpPr txBox="1"/>
          <p:nvPr/>
        </p:nvSpPr>
        <p:spPr>
          <a:xfrm>
            <a:off x="457200" y="3891975"/>
            <a:ext cx="1248900" cy="1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k=6</a:t>
            </a:r>
            <a:endParaRPr/>
          </a:p>
        </p:txBody>
      </p:sp>
      <p:sp>
        <p:nvSpPr>
          <p:cNvPr id="166" name="Google Shape;166;p25"/>
          <p:cNvSpPr txBox="1"/>
          <p:nvPr/>
        </p:nvSpPr>
        <p:spPr>
          <a:xfrm>
            <a:off x="4834675" y="3900400"/>
            <a:ext cx="1248900" cy="1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k=10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Conclusion</a:t>
            </a:r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body" idx="1"/>
          </p:nvPr>
        </p:nvSpPr>
        <p:spPr>
          <a:xfrm>
            <a:off x="457200" y="1417650"/>
            <a:ext cx="82296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shadow removing is benefit in the morning glory detection job.</a:t>
            </a:r>
            <a:endParaRPr sz="2400"/>
          </a:p>
          <a:p>
            <a:pPr marL="45720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HSV transform may not be helpful in other situation.</a:t>
            </a:r>
            <a:endParaRPr sz="2400"/>
          </a:p>
          <a:p>
            <a:pPr marL="45720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decision of K is a trade-off between reducing false detection and improving detection coverage.</a:t>
            </a:r>
            <a:endParaRPr sz="2400"/>
          </a:p>
          <a:p>
            <a:pPr marL="45720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 sz="2400"/>
          </a:p>
          <a:p>
            <a:pPr marL="457200" lvl="0" indent="-3810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This method would performance better with higher quality data.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Motivation</a:t>
            </a:r>
            <a:endParaRPr sz="4000" b="0" i="0" u="none" strike="noStrike" cap="none">
              <a:solidFill>
                <a:srgbClr val="254061"/>
              </a:solidFill>
              <a:latin typeface="Overlock"/>
              <a:ea typeface="Overlock"/>
              <a:cs typeface="Overlock"/>
              <a:sym typeface="Overlock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57200" y="1320100"/>
            <a:ext cx="8001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/>
              <a:t>For farmers, weeding has always been a big problem. With the higher degree of integration and larger scale of agriculture, manually spot the position of weeds would cost a lot of time and labor.</a:t>
            </a:r>
            <a:endParaRPr sz="2400"/>
          </a:p>
          <a:p>
            <a:pPr marL="34290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 sz="2400"/>
          </a:p>
          <a:p>
            <a:pPr marL="34290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/>
              <a:t>Detecting the weeds from the aerial images by the image processing method is a good attempt to improve efficiency and reduce cost.</a:t>
            </a:r>
            <a:endParaRPr sz="2400"/>
          </a:p>
          <a:p>
            <a: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25406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25406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r>
              <a:rPr lang="en-US" sz="4000" b="0" i="0" u="none" strike="noStrike" cap="none">
                <a:solidFill>
                  <a:srgbClr val="254061"/>
                </a:solidFill>
                <a:latin typeface="Overlock"/>
                <a:ea typeface="Overlock"/>
                <a:cs typeface="Overlock"/>
                <a:sym typeface="Overlock"/>
              </a:rPr>
              <a:t>D</a:t>
            </a: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ata</a:t>
            </a:r>
            <a:r>
              <a:rPr lang="en-US" sz="4000" b="0" i="0" u="none" strike="noStrike" cap="none">
                <a:solidFill>
                  <a:srgbClr val="254061"/>
                </a:solidFill>
                <a:latin typeface="Overlock"/>
                <a:ea typeface="Overlock"/>
                <a:cs typeface="Overlock"/>
                <a:sym typeface="Overlock"/>
              </a:rPr>
              <a:t> </a:t>
            </a:r>
            <a:endParaRPr sz="4000" b="0" i="0" u="none" strike="noStrike" cap="none">
              <a:solidFill>
                <a:srgbClr val="254061"/>
              </a:solidFill>
              <a:latin typeface="Overlock"/>
              <a:ea typeface="Overlock"/>
              <a:cs typeface="Overlock"/>
              <a:sym typeface="Overlock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04800" y="1752600"/>
            <a:ext cx="8001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/>
          </a:p>
          <a:p>
            <a:pPr marL="457200" marR="0" lvl="0" indent="-3810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Images of a grape farm in California.</a:t>
            </a:r>
            <a:endParaRPr sz="2400"/>
          </a:p>
          <a:p>
            <a:pPr marL="45720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 sz="2400"/>
          </a:p>
          <a:p>
            <a:pPr marL="457200" marR="0" lvl="0" indent="-3810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Photographed by UAV.</a:t>
            </a:r>
            <a:endParaRPr sz="2400"/>
          </a:p>
          <a:p>
            <a:pPr marL="45720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 sz="2400"/>
          </a:p>
          <a:p>
            <a:pPr marL="457200" marR="0" lvl="0" indent="-3810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weed in the grape bushes is morning glory.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Data Sample</a:t>
            </a:r>
            <a:endParaRPr sz="4000" b="0" i="0" u="none" strike="noStrike" cap="none">
              <a:solidFill>
                <a:srgbClr val="254061"/>
              </a:solidFill>
              <a:latin typeface="Overlock"/>
              <a:ea typeface="Overlock"/>
              <a:cs typeface="Overlock"/>
              <a:sym typeface="Overlock"/>
            </a:endParaRPr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7500" y="1117600"/>
            <a:ext cx="8001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25406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500" y="1117600"/>
            <a:ext cx="3344778" cy="2229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1172" y="3384350"/>
            <a:ext cx="3357332" cy="222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223" y="3402499"/>
            <a:ext cx="3357325" cy="219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61175" y="1113425"/>
            <a:ext cx="3357327" cy="2238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Attempt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3995186"/>
            <a:ext cx="6873701" cy="1963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1876375"/>
            <a:ext cx="6873711" cy="19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613700" y="1548400"/>
            <a:ext cx="15882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Origin</a:t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613700" y="3718800"/>
            <a:ext cx="2526600" cy="2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Contrast Enhancement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Noise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6367025" y="1524000"/>
            <a:ext cx="2319900" cy="45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</a:rPr>
              <a:t>With a closer observation, we can figure out there are redish spots existing in the shadow.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To avoid this effect, we can do the shadow removing before morning glory detection.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608" y="1508383"/>
            <a:ext cx="5684300" cy="432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Problems</a:t>
            </a:r>
            <a:endParaRPr sz="4000" b="0" i="0" u="none" strike="noStrike" cap="none">
              <a:solidFill>
                <a:srgbClr val="254061"/>
              </a:solidFill>
              <a:latin typeface="Overlock"/>
              <a:ea typeface="Overlock"/>
              <a:cs typeface="Overlock"/>
              <a:sym typeface="Overlock"/>
            </a:endParaRPr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304800" y="1752600"/>
            <a:ext cx="8001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10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detecting target is tiny.</a:t>
            </a:r>
            <a:endParaRPr sz="2400"/>
          </a:p>
          <a:p>
            <a: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sz="1800"/>
              <a:t>The features can be used to detect is limited.</a:t>
            </a:r>
            <a:endParaRPr/>
          </a:p>
          <a:p>
            <a:pPr marL="457200" marR="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Image quality is low.</a:t>
            </a:r>
            <a:endParaRPr sz="2400"/>
          </a:p>
          <a:p>
            <a: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sz="1800"/>
              <a:t>Noise.</a:t>
            </a:r>
            <a:endParaRPr sz="1800"/>
          </a:p>
          <a:p>
            <a: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 sz="1800"/>
              <a:t>Coverage(Not all the existing flowers can be taken into the photo).</a:t>
            </a:r>
            <a:endParaRPr sz="1800"/>
          </a:p>
          <a:p>
            <a:pPr marL="342900" marR="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endParaRPr/>
          </a:p>
          <a:p>
            <a:pPr marL="342900" marR="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endParaRPr/>
          </a:p>
          <a:p>
            <a:pPr marL="457200" marR="0" lvl="0" indent="-3810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Feature: Color</a:t>
            </a:r>
            <a:endParaRPr sz="2400"/>
          </a:p>
          <a:p>
            <a:pPr marL="457200" marR="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Noise: Shadow removal</a:t>
            </a:r>
            <a:endParaRPr sz="2400"/>
          </a:p>
          <a:p>
            <a:pPr marL="342900" marR="0" lvl="0" indent="-1651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25406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r>
              <a:rPr lang="en-US" sz="4000">
                <a:latin typeface="Overlock"/>
                <a:ea typeface="Overlock"/>
                <a:cs typeface="Overlock"/>
                <a:sym typeface="Overlock"/>
              </a:rPr>
              <a:t>Experiment </a:t>
            </a:r>
            <a:endParaRPr sz="4000" b="0" i="0" u="none" strike="noStrike" cap="none">
              <a:solidFill>
                <a:srgbClr val="254061"/>
              </a:solidFill>
              <a:latin typeface="Overlock"/>
              <a:ea typeface="Overlock"/>
              <a:cs typeface="Overlock"/>
              <a:sym typeface="Overlock"/>
            </a:endParaRPr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04800" y="1074025"/>
            <a:ext cx="8001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Segmentation Method</a:t>
            </a:r>
            <a:endParaRPr sz="2800" b="0" i="0" u="none" strike="noStrike" cap="none">
              <a:solidFill>
                <a:srgbClr val="25406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25406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25406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65100" algn="l" rtl="0">
              <a:spcBef>
                <a:spcPts val="560"/>
              </a:spcBef>
              <a:spcAft>
                <a:spcPts val="0"/>
              </a:spcAft>
              <a:buClr>
                <a:srgbClr val="25406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rgbClr val="25406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6136200" y="1705600"/>
            <a:ext cx="2743200" cy="3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criteria for making decision here is not only separate the shadow but preserve the information in bushes as much as possible.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Among the segmentation result of this specific patch, Kmeans and Kmeans+Spatial are visually better than others.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 MeanShift looks good if we consider this image only have two clusters. I tested the result,which is similar to that of Kmeans when K= 3.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175" y="1564850"/>
            <a:ext cx="5623576" cy="432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457200" y="76200"/>
            <a:ext cx="8458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Overlock"/>
              <a:buNone/>
            </a:pPr>
            <a:endParaRPr sz="3200" b="0" i="0" u="none" strike="noStrike" cap="none">
              <a:solidFill>
                <a:srgbClr val="254061"/>
              </a:solidFill>
              <a:latin typeface="Overlock"/>
              <a:ea typeface="Overlock"/>
              <a:cs typeface="Overlock"/>
              <a:sym typeface="Overlock"/>
            </a:endParaRPr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57200" y="1257300"/>
            <a:ext cx="8077200" cy="43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4061"/>
              </a:buClr>
              <a:buFont typeface="Arial"/>
              <a:buNone/>
            </a:pPr>
            <a:r>
              <a:rPr lang="en-US" sz="2400">
                <a:solidFill>
                  <a:srgbClr val="000000"/>
                </a:solidFill>
              </a:rPr>
              <a:t>Segmentation</a:t>
            </a:r>
            <a:endParaRPr sz="2400" i="0" u="none" strike="noStrike" cap="none">
              <a:solidFill>
                <a:srgbClr val="000000"/>
              </a:solidFill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525" y="1821100"/>
            <a:ext cx="7009550" cy="251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/>
        </p:nvSpPr>
        <p:spPr>
          <a:xfrm>
            <a:off x="1306725" y="4447200"/>
            <a:ext cx="5594700" cy="9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 for the whole image, Kmeans has more reasonable performance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VUBrand4x3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466</Words>
  <Application>Microsoft Office PowerPoint</Application>
  <PresentationFormat>On-screen Show (4:3)</PresentationFormat>
  <Paragraphs>82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Comic Sans MS</vt:lpstr>
      <vt:lpstr>Times New Roman</vt:lpstr>
      <vt:lpstr>Arial</vt:lpstr>
      <vt:lpstr>Overlock</vt:lpstr>
      <vt:lpstr>WVUBrand4x3</vt:lpstr>
      <vt:lpstr>Morning Glory Detection   </vt:lpstr>
      <vt:lpstr>Motivation</vt:lpstr>
      <vt:lpstr>Data </vt:lpstr>
      <vt:lpstr>Data Sample</vt:lpstr>
      <vt:lpstr>Attempt</vt:lpstr>
      <vt:lpstr>Noise</vt:lpstr>
      <vt:lpstr>Problems</vt:lpstr>
      <vt:lpstr>Experiment </vt:lpstr>
      <vt:lpstr>PowerPoint Presentation</vt:lpstr>
      <vt:lpstr>PowerPoint Presentation</vt:lpstr>
      <vt:lpstr>Detection</vt:lpstr>
      <vt:lpstr>PowerPoint Presentation</vt:lpstr>
      <vt:lpstr>Comparison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Morning Glory Detection   </dc:title>
  <cp:lastModifiedBy>jinge wang</cp:lastModifiedBy>
  <cp:revision>1</cp:revision>
  <dcterms:modified xsi:type="dcterms:W3CDTF">2018-12-14T17:10:52Z</dcterms:modified>
</cp:coreProperties>
</file>